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8"/>
  </p:notesMasterIdLst>
  <p:sldIdLst>
    <p:sldId id="256" r:id="rId2"/>
    <p:sldId id="291" r:id="rId3"/>
    <p:sldId id="292" r:id="rId4"/>
    <p:sldId id="293" r:id="rId5"/>
    <p:sldId id="290" r:id="rId6"/>
    <p:sldId id="288" r:id="rId7"/>
    <p:sldId id="262" r:id="rId8"/>
    <p:sldId id="263" r:id="rId9"/>
    <p:sldId id="277" r:id="rId10"/>
    <p:sldId id="258" r:id="rId11"/>
    <p:sldId id="278" r:id="rId12"/>
    <p:sldId id="279" r:id="rId13"/>
    <p:sldId id="268" r:id="rId14"/>
    <p:sldId id="276" r:id="rId15"/>
    <p:sldId id="259" r:id="rId16"/>
    <p:sldId id="260" r:id="rId17"/>
    <p:sldId id="264" r:id="rId18"/>
    <p:sldId id="265" r:id="rId19"/>
    <p:sldId id="266" r:id="rId20"/>
    <p:sldId id="261" r:id="rId21"/>
    <p:sldId id="267" r:id="rId22"/>
    <p:sldId id="280" r:id="rId23"/>
    <p:sldId id="282" r:id="rId24"/>
    <p:sldId id="284" r:id="rId25"/>
    <p:sldId id="28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6AA7-A1B4-B142-9428-512D6A838410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26E18-1015-0345-9562-6A7CF947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www.slideshare.net</a:t>
            </a:r>
            <a:r>
              <a:rPr lang="en-US" dirty="0" smtClean="0"/>
              <a:t>/rogeryates1/happy-degrowth-1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6E18-1015-0345-9562-6A7CF9477B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7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8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3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10/10/18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cn.org/issues/47.5/lessons-from-boom-and-bust-in-new-mexic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vidboje.com/448/report%20template%202017.docx" TargetMode="External"/><Relationship Id="rId3" Type="http://schemas.openxmlformats.org/officeDocument/2006/relationships/hyperlink" Target="http://davidboje.com/448/report%20template%202018%20BOJE.doc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hyperlink" Target="https://dotearth.blogs.nytimes.com/2013/03/12/can-wind-water-and-sunlight-power-new-york-by-205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64&amp;v=0MXP2E09dJQ" TargetMode="External"/><Relationship Id="rId4" Type="http://schemas.openxmlformats.org/officeDocument/2006/relationships/hyperlink" Target="http://rethinkingprosperity.org/solutions-degrowth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conversation.com/life-in-a-degrowth-economy-and-why-you-might-actually-enjoy-it-3222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es.slideshare.net/degrowthbcn/climate-change-and-the-economic-crisis-is-prosperity-possible-without-growt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wid.org/reclaiming-commons" TargetMode="External"/><Relationship Id="rId3" Type="http://schemas.openxmlformats.org/officeDocument/2006/relationships/hyperlink" Target="https://www.slideshare.net/environmentalconflicts/02-07martinezalierej-and-degrowt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451" y="4532392"/>
            <a:ext cx="7772400" cy="1470025"/>
          </a:xfrm>
        </p:spPr>
        <p:txBody>
          <a:bodyPr/>
          <a:lstStyle/>
          <a:p>
            <a:r>
              <a:rPr lang="en-US" dirty="0" smtClean="0"/>
              <a:t>Energy Makes the World Go Around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97387"/>
            <a:ext cx="6400800" cy="33364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David M. Boje</a:t>
            </a:r>
            <a:endParaRPr lang="en-US" dirty="0"/>
          </a:p>
        </p:txBody>
      </p:sp>
      <p:pic>
        <p:nvPicPr>
          <p:cNvPr id="5" name="Picture 4" descr="things tell a story at NMS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92" y="619052"/>
            <a:ext cx="4398506" cy="32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69" y="383664"/>
            <a:ext cx="8351889" cy="61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8535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789"/>
            <a:ext cx="8229600" cy="6508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Lessons from Boom &amp; Bust in NM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6587"/>
            <a:ext cx="4735699" cy="26606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6635"/>
            <a:ext cx="525949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Energy Return off Investment (EROI) less than 1 means more energy expended getting the energy resource than it can deliver payback.</a:t>
            </a:r>
          </a:p>
          <a:p>
            <a:endParaRPr lang="en-US" dirty="0"/>
          </a:p>
          <a:p>
            <a:r>
              <a:rPr lang="en-US" b="1" dirty="0"/>
              <a:t>As a Leader do you: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Treat environmentalists as bigger threat than price volatility of oil &amp; gas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Find alternatives to oil &amp; gas </a:t>
            </a:r>
            <a:r>
              <a:rPr lang="en-US" sz="2000" dirty="0" smtClean="0"/>
              <a:t>economy energy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Hunker down, tighten your belt, &amp; endure it.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Raise Severance Tax Rate that funds NM Education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495" y="636635"/>
            <a:ext cx="3870482" cy="61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312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2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4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4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2008" y="6475437"/>
            <a:ext cx="396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CCGT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err="1" smtClean="0"/>
              <a:t>Combined</a:t>
            </a:r>
            <a:r>
              <a:rPr lang="en-US" dirty="0" smtClean="0"/>
              <a:t> Cycle Gas Turbine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5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1" y="330745"/>
            <a:ext cx="8602988" cy="62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0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51" y="1739899"/>
            <a:ext cx="8982293" cy="47606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1990, it was more cost-effective to leave coal in the ground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0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some point oil has low EROI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10" y="1511300"/>
            <a:ext cx="8152914" cy="49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0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Hidden </a:t>
            </a:r>
            <a:r>
              <a:rPr lang="en-US" sz="3200" b="1" dirty="0">
                <a:solidFill>
                  <a:srgbClr val="008000"/>
                </a:solidFill>
              </a:rPr>
              <a:t>Costs </a:t>
            </a:r>
            <a:r>
              <a:rPr lang="en-US" sz="3200" b="1" dirty="0" smtClean="0">
                <a:solidFill>
                  <a:srgbClr val="008000"/>
                </a:solidFill>
              </a:rPr>
              <a:t>Ch. </a:t>
            </a:r>
            <a:r>
              <a:rPr lang="en-US" sz="3200" b="1" dirty="0">
                <a:solidFill>
                  <a:srgbClr val="008000"/>
                </a:solidFill>
              </a:rPr>
              <a:t>9 The Strategic Piloting Indicator Logbook	</a:t>
            </a:r>
            <a:br>
              <a:rPr lang="en-US" sz="3200" b="1" dirty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25" y="1417638"/>
            <a:ext cx="7917818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2"/>
              </a:rPr>
              <a:t>DOWNLOAD TEMPLATE of 'PILOTING LOGBOOK' IN WORD FOR YOUR TEAM's </a:t>
            </a:r>
            <a:r>
              <a:rPr lang="en-US" b="1" u="sng" dirty="0" smtClean="0">
                <a:hlinkClick r:id="rId2"/>
              </a:rPr>
              <a:t>Mid-TERM PAPER</a:t>
            </a:r>
            <a:endParaRPr lang="en-US" b="1" u="sng" dirty="0" smtClean="0"/>
          </a:p>
          <a:p>
            <a:endParaRPr lang="en-US" b="1" u="sng" dirty="0"/>
          </a:p>
          <a:p>
            <a:r>
              <a:rPr lang="en-US" b="1" dirty="0" smtClean="0"/>
              <a:t>Here is BOJE’s PILOTING LOGBOOK </a:t>
            </a:r>
            <a:r>
              <a:rPr lang="en-US" b="1" dirty="0"/>
              <a:t>MIDTERM REPORT </a:t>
            </a:r>
            <a:r>
              <a:rPr lang="en-US" b="1" dirty="0">
                <a:hlinkClick r:id="rId3"/>
              </a:rPr>
              <a:t>http://davidboje.com/448/report%20template%202018%</a:t>
            </a:r>
            <a:r>
              <a:rPr lang="en-US" b="1" dirty="0" smtClean="0">
                <a:hlinkClick r:id="rId3"/>
              </a:rPr>
              <a:t>20BOJE.docx</a:t>
            </a:r>
            <a:r>
              <a:rPr lang="en-US" b="1" dirty="0" smtClean="0"/>
              <a:t> </a:t>
            </a:r>
          </a:p>
          <a:p>
            <a:endParaRPr lang="en-US" b="1" u="sng" dirty="0" smtClean="0"/>
          </a:p>
          <a:p>
            <a:r>
              <a:rPr lang="en-US" b="1" dirty="0" smtClean="0"/>
              <a:t>Have steps 1-13 completed, and 5 hours of time with client</a:t>
            </a:r>
          </a:p>
          <a:p>
            <a:endParaRPr lang="en-US" dirty="0" smtClean="0"/>
          </a:p>
          <a:p>
            <a:r>
              <a:rPr lang="en-US" b="1" dirty="0" smtClean="0"/>
              <a:t>Which UN Sustainable Development Goal are you helping your client to achieve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sz="3600" b="1" dirty="0" smtClean="0"/>
              <a:t>For mid-term each team create a skit to show the main hidden costs of the main dysfunction you have uncovered with your client.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86126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7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15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https://dotearth.blogs.nytimes.com/2013/03/12/can-wind-water-and-sunlight-power-new-york-by-2050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3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5527"/>
            <a:ext cx="2010687" cy="627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</a:t>
            </a:r>
            <a:r>
              <a:rPr lang="en-US" sz="2800" smtClean="0">
                <a:solidFill>
                  <a:schemeClr val="bg1"/>
                </a:solidFill>
              </a:rPr>
              <a:t>are already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de</a:t>
            </a:r>
            <a:r>
              <a:rPr lang="en-US" sz="2800" dirty="0">
                <a:solidFill>
                  <a:schemeClr val="bg1"/>
                </a:solidFill>
              </a:rPr>
              <a:t>-growing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Growth Scenarios are Unrealistic because EROI is decreasing each year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costs more to get the energy than the energy it generates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Schumacher (1973) </a:t>
            </a:r>
            <a:r>
              <a:rPr lang="en-US" sz="2800" dirty="0" smtClean="0">
                <a:solidFill>
                  <a:schemeClr val="bg1"/>
                </a:solidFill>
              </a:rPr>
              <a:t>SMALL IS BEAUTIFUL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6462" y="145527"/>
            <a:ext cx="1987538" cy="606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SIMPLIFY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MINIMALIZE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RETHINKING GROWTH YOUTUBE</a:t>
            </a: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https://www.youtube.com/watch?time_continue=264&amp;v=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0MXP2E09dJQ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More at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http://rethinkingprosperity.org/solutions-degrowth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6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Smaller Business has Smaller Footprint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Descale Big Business to Smaller Business</a:t>
            </a:r>
          </a:p>
          <a:p>
            <a:r>
              <a:rPr lang="en-US" dirty="0" smtClean="0"/>
              <a:t>Descaling Business leads to greater Health, Happiness, and Terrific Well-Being</a:t>
            </a:r>
          </a:p>
          <a:p>
            <a:r>
              <a:rPr lang="en-US" dirty="0" smtClean="0"/>
              <a:t>Less production &amp; less consumption, is less Climate Change &amp; less energy extraction</a:t>
            </a:r>
          </a:p>
          <a:p>
            <a:r>
              <a:rPr lang="en-US" dirty="0" smtClean="0"/>
              <a:t>More local produce; more local production, and less transportation of goods</a:t>
            </a:r>
          </a:p>
          <a:p>
            <a:r>
              <a:rPr lang="en-US" dirty="0" smtClean="0"/>
              <a:t>Descale production, distribution, &amp; consumption to the limits of the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4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Why Work 40 to 60 hours a week?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0" y="1600200"/>
            <a:ext cx="899849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Work less, buy less, consume less, &amp; Share More</a:t>
            </a:r>
          </a:p>
          <a:p>
            <a:r>
              <a:rPr lang="en-US" dirty="0" smtClean="0"/>
              <a:t>Descale the home to 1970s size, or Tiny Home</a:t>
            </a:r>
          </a:p>
          <a:p>
            <a:r>
              <a:rPr lang="en-US" dirty="0" smtClean="0"/>
              <a:t>Join Time Bank and trade your hours for others’ services</a:t>
            </a:r>
          </a:p>
          <a:p>
            <a:r>
              <a:rPr lang="en-US" dirty="0" smtClean="0"/>
              <a:t>Grow a vegetable and fruit community garden to become more autonomous.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De-addiction from the decadence of consumerism; Try Sustainable Consumption; Try Simplicity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  <a:hlinkClick r:id="rId2"/>
              </a:rPr>
              <a:t>Life in a DeGrowth Economy &amp; why you might actually enjoy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1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14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&amp; Small Business in DeGrowth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51199"/>
            <a:ext cx="9144000" cy="57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3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0163" y="1166842"/>
            <a:ext cx="758002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Each team does a Boalian Forum Theater skit, or an </a:t>
            </a:r>
            <a:r>
              <a:rPr lang="en-US" b="1" dirty="0" err="1"/>
              <a:t>Hellinger</a:t>
            </a:r>
            <a:r>
              <a:rPr lang="en-US" b="1" dirty="0"/>
              <a:t> Family Business Intergenerational Theater</a:t>
            </a:r>
          </a:p>
          <a:p>
            <a:r>
              <a:rPr lang="en-US" b="1" dirty="0"/>
              <a:t>Please Each Team, declare in your Presentation, which of the 17 UN Sustainable Development goals, you are working with your client to make a reality through your consulting</a:t>
            </a:r>
          </a:p>
          <a:p>
            <a:r>
              <a:rPr lang="en-US" dirty="0"/>
              <a:t>BRING COPY OF YOUR TEAMS's PROJECT LOGBOOK, single space, double sided printing, &amp; </a:t>
            </a:r>
            <a:r>
              <a:rPr lang="en-US" dirty="0" smtClean="0"/>
              <a:t>copy </a:t>
            </a:r>
            <a:r>
              <a:rPr lang="en-US" dirty="0"/>
              <a:t>of FILLED OUT mid-term check list, &amp; your individual LOGBOOK SHEET OF GRADES RECEIVED/PARTICIPATION/MAKE UPS TODATE. Thank </a:t>
            </a:r>
            <a:r>
              <a:rPr lang="en-US" dirty="0" err="1" smtClean="0"/>
              <a:t>yu</a:t>
            </a:r>
            <a:r>
              <a:rPr lang="en-US" dirty="0"/>
              <a:t>	</a:t>
            </a:r>
            <a:r>
              <a:rPr lang="en-US" b="1" dirty="0"/>
              <a:t>(each team bring food, to make this fun event for themselves; have peer review in sealed envelope)	</a:t>
            </a:r>
          </a:p>
        </p:txBody>
      </p:sp>
    </p:spTree>
    <p:extLst>
      <p:ext uri="{BB962C8B-B14F-4D97-AF65-F5344CB8AC3E}">
        <p14:creationId xmlns:p14="http://schemas.microsoft.com/office/powerpoint/2010/main" val="176988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988292" cy="124051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Recycling in Business Complex Building moved from lobby and third floor locations to beneath the first floor stairwell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hings tell a story at NMS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75" y="1240511"/>
            <a:ext cx="7307952" cy="54809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7086306" y="3433900"/>
            <a:ext cx="2057694" cy="1630710"/>
          </a:xfrm>
          <a:prstGeom prst="wedgeEllipseCallout">
            <a:avLst>
              <a:gd name="adj1" fmla="val -114547"/>
              <a:gd name="adj2" fmla="val -153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90117" y="3731819"/>
            <a:ext cx="185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THINGS TELL A STORY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464765" y="4212691"/>
            <a:ext cx="2810222" cy="2143660"/>
          </a:xfrm>
          <a:prstGeom prst="wedgeEllipseCallout">
            <a:avLst>
              <a:gd name="adj1" fmla="val -88327"/>
              <a:gd name="adj2" fmla="val -34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4187" y="4510610"/>
            <a:ext cx="2590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Observe the Micro-Spaces of THINGS telling a story</a:t>
            </a:r>
          </a:p>
        </p:txBody>
      </p:sp>
    </p:spTree>
    <p:extLst>
      <p:ext uri="{BB962C8B-B14F-4D97-AF65-F5344CB8AC3E}">
        <p14:creationId xmlns:p14="http://schemas.microsoft.com/office/powerpoint/2010/main" val="186323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5" y="238136"/>
            <a:ext cx="8763371" cy="5845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533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https://es.slideshare.net/degrowthbcn/climate-change-and-the-economic-crisis-is-prosperity-possible-without-</a:t>
            </a:r>
            <a:r>
              <a:rPr lang="en-US" dirty="0" smtClean="0">
                <a:hlinkClick r:id="rId3"/>
              </a:rPr>
              <a:t>growth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5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60399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Feminist Leadership &amp; Small Business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DeGrowth names an alternative Future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1997839"/>
            <a:ext cx="8061766" cy="49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feminist economy seeks to </a:t>
            </a:r>
            <a:r>
              <a:rPr lang="en-US" sz="2800" b="1" dirty="0"/>
              <a:t>restore the legitimate rights</a:t>
            </a:r>
            <a:r>
              <a:rPr lang="en-US" sz="2800" dirty="0"/>
              <a:t> of communities to these common resources. This autonomy is enabling them to sustain themselves; while evolving more egalitarian systems of governance and use of such resources. A feminist economy acknowledges women’s roles and provides equal opportunities for decision-making, i.e. women as equal claimants to these resources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https://www.awid.org/reclaiming-</a:t>
            </a:r>
            <a:r>
              <a:rPr lang="en-US" dirty="0" smtClean="0">
                <a:hlinkClick r:id="rId2"/>
              </a:rPr>
              <a:t>commons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See </a:t>
            </a:r>
            <a:r>
              <a:rPr lang="en-US" dirty="0"/>
              <a:t>Environmental Justice </a:t>
            </a:r>
            <a:r>
              <a:rPr lang="en-US" dirty="0">
                <a:hlinkClick r:id="rId3"/>
              </a:rPr>
              <a:t>https://www.slideshare.net/environmentalconflicts/02-07martinezalierej-and-</a:t>
            </a:r>
            <a:r>
              <a:rPr lang="en-US" dirty="0" smtClean="0">
                <a:hlinkClick r:id="rId3"/>
              </a:rPr>
              <a:t>degrowth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6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Energy Returned/Energy Invested (EROEI)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Energy Return on Investment (EROI)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takes energy to generate </a:t>
            </a:r>
            <a:r>
              <a:rPr lang="en-US" b="1" i="1" dirty="0"/>
              <a:t>E</a:t>
            </a:r>
            <a:r>
              <a:rPr lang="en-US" b="1" i="1" dirty="0" smtClean="0"/>
              <a:t>nergy-ROI (EROI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r>
              <a:rPr lang="en-US" dirty="0" smtClean="0"/>
              <a:t>AKA</a:t>
            </a:r>
            <a:r>
              <a:rPr lang="en-US" dirty="0" smtClean="0">
                <a:sym typeface="Wingdings"/>
              </a:rPr>
              <a:t></a:t>
            </a:r>
            <a:r>
              <a:rPr lang="en-US" b="1" i="1" dirty="0"/>
              <a:t>Energy Returned on Energy Invested (EROEI</a:t>
            </a:r>
            <a:r>
              <a:rPr lang="en-US" dirty="0"/>
              <a:t>)</a:t>
            </a:r>
          </a:p>
          <a:p>
            <a:r>
              <a:rPr lang="en-US" dirty="0"/>
              <a:t>e.g. Energy to find it, pump it, transport it, process it, transport it again, and energy to make all the materials (steel, aluminum, etc.) to make the transport vehicles, energy to </a:t>
            </a:r>
            <a:r>
              <a:rPr lang="en-US" dirty="0" smtClean="0"/>
              <a:t>feed &amp; clothe </a:t>
            </a:r>
            <a:r>
              <a:rPr lang="en-US" dirty="0"/>
              <a:t>the workers, </a:t>
            </a:r>
            <a:r>
              <a:rPr lang="en-US" dirty="0" smtClean="0"/>
              <a:t>energy to make their clothes, etc.</a:t>
            </a:r>
          </a:p>
          <a:p>
            <a:r>
              <a:rPr lang="en-US" dirty="0"/>
              <a:t>Energy Return off Investment (EROI) less than 1 means more energy expended getting the energy resource than it can deliver payback.</a:t>
            </a:r>
          </a:p>
        </p:txBody>
      </p:sp>
    </p:spTree>
    <p:extLst>
      <p:ext uri="{BB962C8B-B14F-4D97-AF65-F5344CB8AC3E}">
        <p14:creationId xmlns:p14="http://schemas.microsoft.com/office/powerpoint/2010/main" val="393357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Energy Returned/Energy Invested (EROEI)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Energy Return on Investment (EROI)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1197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Energy makes the world go around</a:t>
            </a:r>
          </a:p>
          <a:p>
            <a:r>
              <a:rPr lang="en-US" dirty="0" smtClean="0"/>
              <a:t>Energy is needed to have economies</a:t>
            </a:r>
          </a:p>
          <a:p>
            <a:r>
              <a:rPr lang="en-US" dirty="0" smtClean="0"/>
              <a:t>Energy is need to have cultures</a:t>
            </a:r>
          </a:p>
          <a:p>
            <a:r>
              <a:rPr lang="en-US" dirty="0" smtClean="0"/>
              <a:t>Energy is needed for production, consumption, &amp; distribution of goods and services</a:t>
            </a:r>
          </a:p>
          <a:p>
            <a:r>
              <a:rPr lang="en-US" dirty="0" smtClean="0"/>
              <a:t>Energy surplus creates stability</a:t>
            </a:r>
          </a:p>
          <a:p>
            <a:r>
              <a:rPr lang="en-US" dirty="0" smtClean="0"/>
              <a:t>Energy surplus necessary for health &amp; education</a:t>
            </a:r>
          </a:p>
          <a:p>
            <a:r>
              <a:rPr lang="en-US" dirty="0" smtClean="0"/>
              <a:t>Energy is fundamental to Leadership &amp; Small Business</a:t>
            </a:r>
          </a:p>
          <a:p>
            <a:r>
              <a:rPr lang="en-US" dirty="0" smtClean="0"/>
              <a:t>EROEI &amp; EROI depend upon hidden costs calculations</a:t>
            </a:r>
          </a:p>
        </p:txBody>
      </p:sp>
    </p:spTree>
    <p:extLst>
      <p:ext uri="{BB962C8B-B14F-4D97-AF65-F5344CB8AC3E}">
        <p14:creationId xmlns:p14="http://schemas.microsoft.com/office/powerpoint/2010/main" val="279446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Charles Hall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772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6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909</Words>
  <Application>Microsoft Macintosh PowerPoint</Application>
  <PresentationFormat>On-screen Show (4:3)</PresentationFormat>
  <Paragraphs>85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Energy Makes the World Go Around</vt:lpstr>
      <vt:lpstr>Hidden Costs Ch. 9 The Strategic Piloting Indicator Logbook  </vt:lpstr>
      <vt:lpstr>Midterm </vt:lpstr>
      <vt:lpstr>Recycling in Business Complex Building moved from lobby and third floor locations to beneath the first floor stairwell</vt:lpstr>
      <vt:lpstr>PowerPoint Presentation</vt:lpstr>
      <vt:lpstr>Feminist Leadership &amp; Small Business DeGrowth names an alternative Future</vt:lpstr>
      <vt:lpstr>Energy Returned/Energy Invested (EROEI) Energy Return on Investment (EROI)</vt:lpstr>
      <vt:lpstr>Energy Returned/Energy Invested (EROEI) Energy Return on Investment (EROI)</vt:lpstr>
      <vt:lpstr>Charles Hall</vt:lpstr>
      <vt:lpstr>PowerPoint Presentation</vt:lpstr>
      <vt:lpstr>PowerPoint Presentation</vt:lpstr>
      <vt:lpstr>Lessons from Boom &amp; Bust in NM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1990, it was more cost-effective to leave coal in the ground</vt:lpstr>
      <vt:lpstr>At some point oil has low EROI</vt:lpstr>
      <vt:lpstr>PowerPoint Presentation</vt:lpstr>
      <vt:lpstr>PowerPoint Presentation</vt:lpstr>
      <vt:lpstr>PowerPoint Presentation</vt:lpstr>
      <vt:lpstr>PowerPoint Presentation</vt:lpstr>
      <vt:lpstr>Smaller Business has Smaller Footprint</vt:lpstr>
      <vt:lpstr>Why Work 40 to 60 hours a week?</vt:lpstr>
      <vt:lpstr>Leadership &amp; Small Business in DeGrowth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Boje</dc:creator>
  <cp:lastModifiedBy>David Boje</cp:lastModifiedBy>
  <cp:revision>35</cp:revision>
  <dcterms:created xsi:type="dcterms:W3CDTF">2018-10-05T10:45:47Z</dcterms:created>
  <dcterms:modified xsi:type="dcterms:W3CDTF">2018-10-10T19:39:07Z</dcterms:modified>
</cp:coreProperties>
</file>